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1"/>
  </p:notesMasterIdLst>
  <p:sldIdLst>
    <p:sldId id="256" r:id="rId5"/>
    <p:sldId id="257" r:id="rId6"/>
    <p:sldId id="287" r:id="rId7"/>
    <p:sldId id="276" r:id="rId8"/>
    <p:sldId id="273" r:id="rId9"/>
    <p:sldId id="280" r:id="rId10"/>
    <p:sldId id="275" r:id="rId11"/>
    <p:sldId id="277" r:id="rId12"/>
    <p:sldId id="279" r:id="rId13"/>
    <p:sldId id="278" r:id="rId14"/>
    <p:sldId id="274" r:id="rId15"/>
    <p:sldId id="282" r:id="rId16"/>
    <p:sldId id="283" r:id="rId17"/>
    <p:sldId id="284" r:id="rId18"/>
    <p:sldId id="285" r:id="rId19"/>
    <p:sldId id="286" r:id="rId2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5D926D-E732-4559-8C78-E3E0836ED493}" v="2" dt="2019-11-18T14:19:11.4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9DDF3E-FFCB-4B3E-87F8-187B9D9F90B7}" type="datetimeFigureOut">
              <a:rPr lang="nl-NL" smtClean="0"/>
              <a:t>18-11-2019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533DFC-07A8-4CF3-9448-54F0C46323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8892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33DFC-07A8-4CF3-9448-54F0C4632332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3467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F2F610A-1095-45A9-A24A-F41E17E1E168}" type="datetime1">
              <a:rPr lang="nl-NL" smtClean="0"/>
              <a:t>18-11-2019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39C40EB-DDB9-4EB7-A3B6-B3930A8A32A3}" type="datetime1">
              <a:rPr lang="nl-NL" smtClean="0"/>
              <a:t>18-11-2019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E7F5DCB-1508-4C7A-A12F-5266E40B8C7D}" type="datetime1">
              <a:rPr lang="nl-NL" smtClean="0"/>
              <a:t>18-11-2019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Picture 2" descr="http://www.zakendoennextgen.nl/images/over.png"/>
          <p:cNvPicPr>
            <a:picLocks noChangeAspect="1" noChangeArrowheads="1"/>
          </p:cNvPicPr>
          <p:nvPr userDrawn="1"/>
        </p:nvPicPr>
        <p:blipFill>
          <a:blip r:embed="rId2" cstate="print"/>
          <a:srcRect l="40809"/>
          <a:stretch>
            <a:fillRect/>
          </a:stretch>
        </p:blipFill>
        <p:spPr bwMode="auto">
          <a:xfrm>
            <a:off x="7524328" y="188640"/>
            <a:ext cx="1375608" cy="1340768"/>
          </a:xfrm>
          <a:prstGeom prst="rect">
            <a:avLst/>
          </a:prstGeom>
          <a:noFill/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55576" y="764704"/>
            <a:ext cx="82296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0D80D88-659D-4B4D-83CF-7A8636B0DC5B}" type="datetime1">
              <a:rPr lang="nl-NL" smtClean="0"/>
              <a:t>18-11-2019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018293A-4818-4620-8263-12EE6672AE62}" type="datetime1">
              <a:rPr lang="nl-NL" smtClean="0"/>
              <a:t>18-11-2019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BA9B92C-7FB4-4EC2-B135-B6120E5005FE}" type="datetime1">
              <a:rPr lang="nl-NL" smtClean="0"/>
              <a:t>18-11-2019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12FC826-112F-4337-8C4B-7470BFEEAAC8}" type="datetime1">
              <a:rPr lang="nl-NL" smtClean="0"/>
              <a:t>18-11-2019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41CCA-B8ED-4C6F-9CEC-C122DFD73796}" type="datetime1">
              <a:rPr lang="nl-NL" smtClean="0"/>
              <a:t>18-11-2019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D30E322-C28B-4880-8CAD-9CDA6B7F3B3D}" type="datetime1">
              <a:rPr lang="nl-NL" smtClean="0"/>
              <a:t>18-11-2019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548C8E3-A7BA-4500-A66B-62414C71F4A1}" type="datetime1">
              <a:rPr lang="nl-NL" smtClean="0"/>
              <a:t>18-11-2019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77B73-1EEB-4696-B476-701A6CBD0826}" type="datetime1">
              <a:rPr lang="nl-NL" smtClean="0"/>
              <a:t>18-11-2019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ecdbetterlifeindex.org/responses/#NLD+CHN" TargetMode="Externa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R_gnk8sVr4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pkRvc-sOK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360000" y="360000"/>
            <a:ext cx="450003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b="1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De Nieuwe Economie</a:t>
            </a:r>
            <a:endParaRPr lang="nl-NL" sz="4000" b="1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r>
              <a:rPr lang="nl-NL" sz="28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Les 2 19-11-2019</a:t>
            </a:r>
          </a:p>
        </p:txBody>
      </p:sp>
      <p:pic>
        <p:nvPicPr>
          <p:cNvPr id="10244" name="Picture 4" descr="https://i.ytimg.com/vi/WaIzJKmQB-c/maxresdefault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17"/>
          <a:stretch>
            <a:fillRect/>
          </a:stretch>
        </p:blipFill>
        <p:spPr bwMode="auto">
          <a:xfrm>
            <a:off x="2807296" y="836712"/>
            <a:ext cx="6336704" cy="38457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/>
          <p:cNvSpPr txBox="1">
            <a:spLocks/>
          </p:cNvSpPr>
          <p:nvPr/>
        </p:nvSpPr>
        <p:spPr>
          <a:xfrm>
            <a:off x="323528" y="11967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l-NL" sz="3600" b="1" dirty="0"/>
              <a:t>Circulaire Economie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339752"/>
            <a:ext cx="4536504" cy="4183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375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nl-NL" sz="3600" b="1" dirty="0"/>
              <a:t>Hoe meet je het succes van een land?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1360830" y="1907704"/>
            <a:ext cx="762434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>
                <a:latin typeface="Corbel" panose="020B0503020204020204" pitchFamily="34" charset="0"/>
              </a:rPr>
              <a:t>“NOT EVERYTHING THAT CAN BE </a:t>
            </a:r>
            <a:r>
              <a:rPr lang="nl-NL" sz="32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COUNTED</a:t>
            </a:r>
            <a:r>
              <a:rPr lang="nl-NL" sz="3200" b="1" dirty="0">
                <a:latin typeface="Corbel" panose="020B0503020204020204" pitchFamily="34" charset="0"/>
              </a:rPr>
              <a:t> COUNTS, AND NOT EVERYTHING THAT </a:t>
            </a:r>
            <a:r>
              <a:rPr lang="nl-NL" sz="32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COUNTS</a:t>
            </a:r>
            <a:r>
              <a:rPr lang="nl-NL" sz="3200" b="1" dirty="0">
                <a:latin typeface="Corbel" panose="020B0503020204020204" pitchFamily="34" charset="0"/>
              </a:rPr>
              <a:t> CAN BE COUNTED”</a:t>
            </a:r>
          </a:p>
          <a:p>
            <a:endParaRPr lang="nl-NL" sz="3600" b="1" dirty="0">
              <a:latin typeface="Corbel" panose="020B0503020204020204" pitchFamily="34" charset="0"/>
            </a:endParaRPr>
          </a:p>
          <a:p>
            <a:r>
              <a:rPr lang="nl-NL" sz="36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Albert Einstein</a:t>
            </a:r>
          </a:p>
        </p:txBody>
      </p:sp>
    </p:spTree>
    <p:extLst>
      <p:ext uri="{BB962C8B-B14F-4D97-AF65-F5344CB8AC3E}">
        <p14:creationId xmlns:p14="http://schemas.microsoft.com/office/powerpoint/2010/main" val="776267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62" r="25458"/>
          <a:stretch/>
        </p:blipFill>
        <p:spPr>
          <a:xfrm>
            <a:off x="4404995" y="1907704"/>
            <a:ext cx="4320480" cy="44450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360830" y="1907704"/>
            <a:ext cx="7624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3600" dirty="0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944216"/>
          </a:xfrm>
        </p:spPr>
        <p:txBody>
          <a:bodyPr anchor="t">
            <a:normAutofit/>
          </a:bodyPr>
          <a:lstStyle/>
          <a:p>
            <a:pPr algn="l"/>
            <a:r>
              <a:rPr lang="nl-NL" sz="3600" b="1" dirty="0"/>
              <a:t>Hoe meet je welvaart van een land?</a:t>
            </a:r>
            <a:br>
              <a:rPr lang="nl-NL" sz="3600" b="1" dirty="0"/>
            </a:br>
            <a:br>
              <a:rPr lang="nl-NL" sz="3600" b="1" dirty="0"/>
            </a:br>
            <a:r>
              <a:rPr lang="nl-NL" sz="3600" dirty="0"/>
              <a:t>Bruto National Product</a:t>
            </a:r>
            <a:endParaRPr lang="nl-NL" sz="3600" b="1" dirty="0"/>
          </a:p>
        </p:txBody>
      </p:sp>
    </p:spTree>
    <p:extLst>
      <p:ext uri="{BB962C8B-B14F-4D97-AF65-F5344CB8AC3E}">
        <p14:creationId xmlns:p14="http://schemas.microsoft.com/office/powerpoint/2010/main" val="165960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nl-NL" sz="3600" b="1" dirty="0"/>
              <a:t>Hoe meet je welvaart van een land?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1360830" y="1907704"/>
            <a:ext cx="7624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3600" dirty="0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4" r="5141"/>
          <a:stretch/>
        </p:blipFill>
        <p:spPr>
          <a:xfrm>
            <a:off x="2267744" y="3735577"/>
            <a:ext cx="4125144" cy="2558231"/>
          </a:xfrm>
          <a:prstGeom prst="rect">
            <a:avLst/>
          </a:prstGeom>
        </p:spPr>
      </p:pic>
      <p:pic>
        <p:nvPicPr>
          <p:cNvPr id="1026" name="Picture 2" descr="http://plzcdn.com/resize/500-500/upload/0530e22dea41e24a039563139cdc215eZnYuanB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592" y="1865484"/>
            <a:ext cx="1838325" cy="248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6738" y="1949924"/>
            <a:ext cx="2426208" cy="181965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888" y="4020272"/>
            <a:ext cx="2651787" cy="198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297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67544" y="764703"/>
            <a:ext cx="8229600" cy="1789331"/>
          </a:xfrm>
        </p:spPr>
        <p:txBody>
          <a:bodyPr anchor="t">
            <a:normAutofit/>
          </a:bodyPr>
          <a:lstStyle/>
          <a:p>
            <a:pPr algn="l"/>
            <a:r>
              <a:rPr lang="nl-NL" sz="3600" b="1" dirty="0"/>
              <a:t>Hoe meet je welvaart van een land?</a:t>
            </a:r>
            <a:br>
              <a:rPr lang="nl-NL" sz="3600" b="1" dirty="0"/>
            </a:br>
            <a:br>
              <a:rPr lang="nl-NL" sz="3600" b="1" dirty="0"/>
            </a:br>
            <a:r>
              <a:rPr lang="nl-NL" sz="3600" dirty="0"/>
              <a:t>In de Nieuwe Economie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4128" y="1772816"/>
            <a:ext cx="2448272" cy="4896544"/>
          </a:xfrm>
          <a:prstGeom prst="rect">
            <a:avLst/>
          </a:prstGeom>
        </p:spPr>
      </p:pic>
      <p:sp>
        <p:nvSpPr>
          <p:cNvPr id="10" name="Tekstvak 9"/>
          <p:cNvSpPr txBox="1"/>
          <p:nvPr/>
        </p:nvSpPr>
        <p:spPr>
          <a:xfrm>
            <a:off x="1522004" y="3990255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Wat vinden jullie belangrijk?</a:t>
            </a:r>
          </a:p>
        </p:txBody>
      </p:sp>
    </p:spTree>
    <p:extLst>
      <p:ext uri="{BB962C8B-B14F-4D97-AF65-F5344CB8AC3E}">
        <p14:creationId xmlns:p14="http://schemas.microsoft.com/office/powerpoint/2010/main" val="51633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67544" y="764703"/>
            <a:ext cx="8229600" cy="1789331"/>
          </a:xfrm>
        </p:spPr>
        <p:txBody>
          <a:bodyPr anchor="t">
            <a:normAutofit/>
          </a:bodyPr>
          <a:lstStyle/>
          <a:p>
            <a:pPr algn="l"/>
            <a:r>
              <a:rPr lang="nl-NL" sz="3600" b="1" dirty="0"/>
              <a:t>Hoe meet je welvaart van een land?</a:t>
            </a:r>
            <a:br>
              <a:rPr lang="nl-NL" sz="3600" b="1" dirty="0"/>
            </a:br>
            <a:br>
              <a:rPr lang="nl-NL" sz="3600" b="1" dirty="0"/>
            </a:br>
            <a:r>
              <a:rPr lang="nl-NL" sz="3600" dirty="0"/>
              <a:t>In de Nieuwe Economie NL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6439" y="2554034"/>
            <a:ext cx="4516404" cy="3244058"/>
          </a:xfrm>
          <a:prstGeom prst="rect">
            <a:avLst/>
          </a:prstGeom>
        </p:spPr>
      </p:pic>
      <p:pic>
        <p:nvPicPr>
          <p:cNvPr id="2" name="Afbeelding 1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7090" y="1556792"/>
            <a:ext cx="2856002" cy="5301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1877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755576" y="908720"/>
            <a:ext cx="8229600" cy="792088"/>
          </a:xfrm>
        </p:spPr>
        <p:txBody>
          <a:bodyPr anchor="t">
            <a:normAutofit fontScale="90000"/>
          </a:bodyPr>
          <a:lstStyle/>
          <a:p>
            <a:pPr algn="l"/>
            <a:r>
              <a:rPr lang="nl-NL" dirty="0"/>
              <a:t>Leerdoelen/opdracht</a:t>
            </a: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sz="3600" dirty="0"/>
            </a:br>
            <a:br>
              <a:rPr lang="nl-NL" dirty="0"/>
            </a:b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1403648" y="1988840"/>
            <a:ext cx="75815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i="1" dirty="0"/>
              <a:t>Leerdoelen deze les: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Je kunt benoemen wat de Samenleving 3.0 inhoudt.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Kan je het verschil benoemen tussen de oude en de nieuwe economie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Ken je het verschil tussen lineaire- en circulaire economie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Weet je hoe in de nieuwe economie welvaart wordt gemeten.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400" dirty="0"/>
          </a:p>
          <a:p>
            <a:r>
              <a:rPr lang="nl-NL" sz="2400" b="1" i="1" dirty="0"/>
              <a:t>Opdracht/huiswerk: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Lees Hoofdstuk 0, 1 &amp; 2 in Zakendoen in de Nieuwe Economie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964956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216000"/>
            <a:ext cx="6645424" cy="648072"/>
          </a:xfrm>
        </p:spPr>
        <p:txBody>
          <a:bodyPr>
            <a:normAutofit/>
          </a:bodyPr>
          <a:lstStyle/>
          <a:p>
            <a:pPr algn="l"/>
            <a:r>
              <a:rPr lang="nl-NL" sz="3200" dirty="0"/>
              <a:t>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05452" y="1628800"/>
            <a:ext cx="7361804" cy="438061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nl-NL" dirty="0"/>
              <a:t>Terugblik les 1</a:t>
            </a:r>
          </a:p>
          <a:p>
            <a:pPr>
              <a:buFont typeface="Wingdings" pitchFamily="2" charset="2"/>
              <a:buChar char="§"/>
            </a:pPr>
            <a:endParaRPr lang="nl-NL" dirty="0"/>
          </a:p>
          <a:p>
            <a:pPr>
              <a:buFont typeface="Wingdings" pitchFamily="2" charset="2"/>
              <a:buChar char="§"/>
            </a:pPr>
            <a:endParaRPr lang="nl-NL" dirty="0"/>
          </a:p>
          <a:p>
            <a:pPr>
              <a:buFont typeface="Wingdings" pitchFamily="2" charset="2"/>
              <a:buChar char="§"/>
            </a:pPr>
            <a:r>
              <a:rPr lang="nl-NL" dirty="0"/>
              <a:t>Lineaire economie</a:t>
            </a:r>
          </a:p>
          <a:p>
            <a:pPr>
              <a:buFont typeface="Wingdings" pitchFamily="2" charset="2"/>
              <a:buChar char="§"/>
            </a:pPr>
            <a:r>
              <a:rPr lang="nl-NL" dirty="0"/>
              <a:t>Circulaire economie</a:t>
            </a:r>
          </a:p>
          <a:p>
            <a:pPr>
              <a:buFont typeface="Wingdings" pitchFamily="2" charset="2"/>
              <a:buChar char="§"/>
            </a:pPr>
            <a:endParaRPr lang="nl-NL" dirty="0"/>
          </a:p>
          <a:p>
            <a:pPr>
              <a:buFont typeface="Wingdings" pitchFamily="2" charset="2"/>
              <a:buChar char="§"/>
            </a:pPr>
            <a:r>
              <a:rPr lang="nl-NL" dirty="0"/>
              <a:t>Leesopdracht</a:t>
            </a:r>
            <a:endParaRPr lang="nl-NL" i="1" dirty="0"/>
          </a:p>
        </p:txBody>
      </p:sp>
      <p:pic>
        <p:nvPicPr>
          <p:cNvPr id="9218" name="Picture 2" descr="http://www.zakendoennextgen.nl/images/over.png"/>
          <p:cNvPicPr>
            <a:picLocks noChangeAspect="1" noChangeArrowheads="1"/>
          </p:cNvPicPr>
          <p:nvPr/>
        </p:nvPicPr>
        <p:blipFill>
          <a:blip r:embed="rId3" cstate="print"/>
          <a:srcRect l="40809"/>
          <a:stretch>
            <a:fillRect/>
          </a:stretch>
        </p:blipFill>
        <p:spPr bwMode="auto">
          <a:xfrm>
            <a:off x="7524328" y="188640"/>
            <a:ext cx="1375608" cy="1340768"/>
          </a:xfrm>
          <a:prstGeom prst="rect">
            <a:avLst/>
          </a:prstGeom>
          <a:noFill/>
        </p:spPr>
      </p:pic>
      <p:pic>
        <p:nvPicPr>
          <p:cNvPr id="9220" name="Picture 4" descr="http://www.nfmd.nl/wp-content/uploads/2013/10/Terugbli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1628800"/>
            <a:ext cx="893892" cy="5040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54132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99EE1120-50AE-4705-98D2-A9C4F4D1F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1720" y="1907704"/>
            <a:ext cx="6635080" cy="4218459"/>
          </a:xfrm>
        </p:spPr>
        <p:txBody>
          <a:bodyPr/>
          <a:lstStyle/>
          <a:p>
            <a:r>
              <a:rPr lang="nl-NL" dirty="0"/>
              <a:t>Wat is het verschil tussen de oude en de nieuwe economie?</a:t>
            </a:r>
          </a:p>
          <a:p>
            <a:r>
              <a:rPr lang="nl-NL" dirty="0"/>
              <a:t>Wat betekent deeleconomie?</a:t>
            </a:r>
          </a:p>
          <a:p>
            <a:r>
              <a:rPr lang="nl-NL" dirty="0"/>
              <a:t>Wat betekent ecologische waarde?</a:t>
            </a:r>
          </a:p>
          <a:p>
            <a:r>
              <a:rPr lang="nl-NL" dirty="0"/>
              <a:t>Wat betekent sociale waarde?</a:t>
            </a:r>
          </a:p>
          <a:p>
            <a:r>
              <a:rPr lang="nl-NL" dirty="0"/>
              <a:t>Wat betekent financiële waarde?</a:t>
            </a:r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7125775E-AE43-46A6-AC72-A78EF944B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Vorige week </a:t>
            </a:r>
          </a:p>
        </p:txBody>
      </p:sp>
    </p:spTree>
    <p:extLst>
      <p:ext uri="{BB962C8B-B14F-4D97-AF65-F5344CB8AC3E}">
        <p14:creationId xmlns:p14="http://schemas.microsoft.com/office/powerpoint/2010/main" val="3753553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Man vs. Earth</a:t>
            </a:r>
          </a:p>
        </p:txBody>
      </p:sp>
      <p:pic>
        <p:nvPicPr>
          <p:cNvPr id="4" name="FR_gnk8sVr4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811568" y="1772816"/>
            <a:ext cx="7296811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019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6645424" cy="648072"/>
          </a:xfrm>
        </p:spPr>
        <p:txBody>
          <a:bodyPr/>
          <a:lstStyle/>
          <a:p>
            <a:r>
              <a:rPr lang="nl-NL" sz="3200" b="1" dirty="0"/>
              <a:t>Nederland Kantelt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96126" y="1772235"/>
            <a:ext cx="7956448" cy="4524627"/>
          </a:xfrm>
        </p:spPr>
        <p:txBody>
          <a:bodyPr/>
          <a:lstStyle/>
          <a:p>
            <a:pPr>
              <a:buNone/>
            </a:pPr>
            <a:endParaRPr lang="nl-NL" dirty="0">
              <a:latin typeface="+mj-lt"/>
            </a:endParaRPr>
          </a:p>
          <a:p>
            <a:endParaRPr lang="nl-NL" dirty="0">
              <a:latin typeface="+mj-lt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1362177" y="1556792"/>
            <a:ext cx="762434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>
                <a:latin typeface="Corbel" panose="020B0503020204020204" pitchFamily="34" charset="0"/>
              </a:rPr>
              <a:t>“WE LEVEN NIET IN EEN TIJDPERK VAN </a:t>
            </a:r>
            <a:r>
              <a:rPr lang="nl-NL" sz="32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VERANDERING</a:t>
            </a:r>
            <a:r>
              <a:rPr lang="nl-NL" sz="3200" b="1" dirty="0">
                <a:latin typeface="Corbel" panose="020B0503020204020204" pitchFamily="34" charset="0"/>
              </a:rPr>
              <a:t>, </a:t>
            </a:r>
          </a:p>
          <a:p>
            <a:r>
              <a:rPr lang="nl-NL" sz="3200" b="1" dirty="0">
                <a:latin typeface="Corbel" panose="020B0503020204020204" pitchFamily="34" charset="0"/>
              </a:rPr>
              <a:t>MAAR IN EEN VERANDERING VAN </a:t>
            </a:r>
            <a:r>
              <a:rPr lang="nl-NL" sz="32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TIJDPERK</a:t>
            </a:r>
            <a:r>
              <a:rPr lang="nl-NL" sz="3200" b="1" dirty="0">
                <a:latin typeface="Corbel" panose="020B0503020204020204" pitchFamily="34" charset="0"/>
              </a:rPr>
              <a:t>”</a:t>
            </a:r>
          </a:p>
          <a:p>
            <a:endParaRPr lang="nl-NL" sz="3600" b="1" dirty="0">
              <a:latin typeface="Corbel" panose="020B0503020204020204" pitchFamily="34" charset="0"/>
            </a:endParaRPr>
          </a:p>
          <a:p>
            <a:r>
              <a:rPr lang="nl-NL" sz="36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Jan Rotmans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423" b="20448"/>
          <a:stretch/>
        </p:blipFill>
        <p:spPr>
          <a:xfrm>
            <a:off x="2291334" y="5072725"/>
            <a:ext cx="6667500" cy="1224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638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7133157"/>
              </p:ext>
            </p:extLst>
          </p:nvPr>
        </p:nvGraphicFramePr>
        <p:xfrm>
          <a:off x="1835696" y="1916832"/>
          <a:ext cx="7149480" cy="3888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4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4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1915">
                <a:tc>
                  <a:txBody>
                    <a:bodyPr/>
                    <a:lstStyle/>
                    <a:p>
                      <a:r>
                        <a:rPr lang="nl-NL" sz="2400" dirty="0"/>
                        <a:t>Oude samenleving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/>
                        <a:t>Nieuwe samenleving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420">
                <a:tc>
                  <a:txBody>
                    <a:bodyPr/>
                    <a:lstStyle/>
                    <a:p>
                      <a:r>
                        <a:rPr lang="nl-NL" sz="2400" dirty="0"/>
                        <a:t>Centraal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/>
                        <a:t>Decentraal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420">
                <a:tc>
                  <a:txBody>
                    <a:bodyPr/>
                    <a:lstStyle/>
                    <a:p>
                      <a:r>
                        <a:rPr lang="nl-NL" sz="2400" dirty="0"/>
                        <a:t>Top-Down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/>
                        <a:t>Bottom-Up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420">
                <a:tc>
                  <a:txBody>
                    <a:bodyPr/>
                    <a:lstStyle/>
                    <a:p>
                      <a:r>
                        <a:rPr lang="nl-NL" sz="2400" dirty="0"/>
                        <a:t>Grote organisaties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/>
                        <a:t>Kleine netwerken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420">
                <a:tc>
                  <a:txBody>
                    <a:bodyPr/>
                    <a:lstStyle/>
                    <a:p>
                      <a:r>
                        <a:rPr lang="nl-NL" sz="2400" dirty="0"/>
                        <a:t>Systemen en structuren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/>
                        <a:t>Mensen</a:t>
                      </a:r>
                      <a:r>
                        <a:rPr lang="nl-NL" sz="2400" baseline="0" dirty="0"/>
                        <a:t> en initiatieven</a:t>
                      </a:r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420">
                <a:tc>
                  <a:txBody>
                    <a:bodyPr/>
                    <a:lstStyle/>
                    <a:p>
                      <a:r>
                        <a:rPr lang="nl-NL" sz="2400" dirty="0"/>
                        <a:t>Vast en star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/>
                        <a:t>Vloeibaar en flexibel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420">
                <a:tc>
                  <a:txBody>
                    <a:bodyPr/>
                    <a:lstStyle/>
                    <a:p>
                      <a:r>
                        <a:rPr lang="nl-NL" sz="2400" dirty="0"/>
                        <a:t>Overheid</a:t>
                      </a:r>
                      <a:r>
                        <a:rPr lang="nl-NL" sz="2400" baseline="0" dirty="0"/>
                        <a:t> regisseert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/>
                        <a:t>Overheid faciliteert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3600" b="1" dirty="0"/>
              <a:t>Samenleving 3.0</a:t>
            </a:r>
          </a:p>
        </p:txBody>
      </p:sp>
    </p:spTree>
    <p:extLst>
      <p:ext uri="{BB962C8B-B14F-4D97-AF65-F5344CB8AC3E}">
        <p14:creationId xmlns:p14="http://schemas.microsoft.com/office/powerpoint/2010/main" val="4281905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8" t="11136" r="2662" b="12687"/>
          <a:stretch/>
        </p:blipFill>
        <p:spPr>
          <a:xfrm>
            <a:off x="2095004" y="1772816"/>
            <a:ext cx="7048996" cy="4384210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3600" b="1" dirty="0"/>
              <a:t>Transitie naar Samenleving 3.0</a:t>
            </a:r>
          </a:p>
        </p:txBody>
      </p:sp>
    </p:spTree>
    <p:extLst>
      <p:ext uri="{BB962C8B-B14F-4D97-AF65-F5344CB8AC3E}">
        <p14:creationId xmlns:p14="http://schemas.microsoft.com/office/powerpoint/2010/main" val="4056012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23528" y="119675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nl-NL" sz="3600" b="1" dirty="0"/>
              <a:t>Lineaire Economie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3041" y="2204864"/>
            <a:ext cx="7780959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894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3600" b="1" dirty="0"/>
              <a:t>Transitie naar Samenleving 3.0</a:t>
            </a:r>
          </a:p>
        </p:txBody>
      </p:sp>
      <p:pic>
        <p:nvPicPr>
          <p:cNvPr id="4" name="cpkRvc-sOKk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831188" y="1700808"/>
            <a:ext cx="7312812" cy="4113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53453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A63DC5-A33A-4DAF-BA3D-B04510F0225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ACB661B-E5D4-444F-BBE9-888DB62715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4F151B-C9C8-4FA7-BA1C-858251D47C9C}"/>
</file>

<file path=docProps/app.xml><?xml version="1.0" encoding="utf-8"?>
<Properties xmlns="http://schemas.openxmlformats.org/officeDocument/2006/extended-properties" xmlns:vt="http://schemas.openxmlformats.org/officeDocument/2006/docPropsVTypes">
  <TotalTime>2838</TotalTime>
  <Words>274</Words>
  <Application>Microsoft Office PowerPoint</Application>
  <PresentationFormat>Diavoorstelling (4:3)</PresentationFormat>
  <Paragraphs>60</Paragraphs>
  <Slides>16</Slides>
  <Notes>1</Notes>
  <HiddenSlides>0</HiddenSlides>
  <MMClips>2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1" baseType="lpstr">
      <vt:lpstr>Arial</vt:lpstr>
      <vt:lpstr>Calibri</vt:lpstr>
      <vt:lpstr>Corbel</vt:lpstr>
      <vt:lpstr>Wingdings</vt:lpstr>
      <vt:lpstr>Kantoorthema</vt:lpstr>
      <vt:lpstr>PowerPoint-presentatie</vt:lpstr>
      <vt:lpstr>Programma</vt:lpstr>
      <vt:lpstr>Vorige week </vt:lpstr>
      <vt:lpstr>Man vs. Earth</vt:lpstr>
      <vt:lpstr>Nederland Kantelt</vt:lpstr>
      <vt:lpstr>Samenleving 3.0</vt:lpstr>
      <vt:lpstr>Transitie naar Samenleving 3.0</vt:lpstr>
      <vt:lpstr>Lineaire Economie</vt:lpstr>
      <vt:lpstr>Transitie naar Samenleving 3.0</vt:lpstr>
      <vt:lpstr>PowerPoint-presentatie</vt:lpstr>
      <vt:lpstr>Hoe meet je het succes van een land?</vt:lpstr>
      <vt:lpstr>Hoe meet je welvaart van een land?  Bruto National Product</vt:lpstr>
      <vt:lpstr>Hoe meet je welvaart van een land?</vt:lpstr>
      <vt:lpstr>Hoe meet je welvaart van een land?  In de Nieuwe Economie</vt:lpstr>
      <vt:lpstr>Hoe meet je welvaart van een land?  In de Nieuwe Economie NL</vt:lpstr>
      <vt:lpstr>Leerdoelen/opdracht         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Stijn Weijermars</cp:lastModifiedBy>
  <cp:revision>86</cp:revision>
  <dcterms:created xsi:type="dcterms:W3CDTF">2013-11-15T15:05:42Z</dcterms:created>
  <dcterms:modified xsi:type="dcterms:W3CDTF">2019-11-18T15:09:36Z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