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87" r:id="rId7"/>
    <p:sldId id="276" r:id="rId8"/>
    <p:sldId id="273" r:id="rId9"/>
    <p:sldId id="280" r:id="rId10"/>
    <p:sldId id="275" r:id="rId11"/>
    <p:sldId id="277" r:id="rId12"/>
    <p:sldId id="279" r:id="rId13"/>
    <p:sldId id="278" r:id="rId14"/>
    <p:sldId id="274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5D926D-E732-4559-8C78-E3E0836ED493}" v="2" dt="2019-11-18T14:19:11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DF3E-FFCB-4B3E-87F8-187B9D9F90B7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33DFC-07A8-4CF3-9448-54F0C46323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89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3DFC-07A8-4CF3-9448-54F0C463233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46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F2F610A-1095-45A9-A24A-F41E17E1E168}" type="datetime1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C40EB-DDB9-4EB7-A3B6-B3930A8A32A3}" type="datetime1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7F5DCB-1508-4C7A-A12F-5266E40B8C7D}" type="datetime1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 descr="http://www.zakendoennextgen.nl/images/over.png"/>
          <p:cNvPicPr>
            <a:picLocks noChangeAspect="1" noChangeArrowheads="1"/>
          </p:cNvPicPr>
          <p:nvPr userDrawn="1"/>
        </p:nvPicPr>
        <p:blipFill>
          <a:blip r:embed="rId2" cstate="print"/>
          <a:srcRect l="40809"/>
          <a:stretch>
            <a:fillRect/>
          </a:stretch>
        </p:blipFill>
        <p:spPr bwMode="auto">
          <a:xfrm>
            <a:off x="7524328" y="188640"/>
            <a:ext cx="1375608" cy="1340768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D80D88-659D-4B4D-83CF-7A8636B0DC5B}" type="datetime1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18293A-4818-4620-8263-12EE6672AE62}" type="datetime1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A9B92C-7FB4-4EC2-B135-B6120E5005FE}" type="datetime1">
              <a:rPr lang="nl-NL" smtClean="0"/>
              <a:t>18-11-2019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2FC826-112F-4337-8C4B-7470BFEEAAC8}" type="datetime1">
              <a:rPr lang="nl-NL" smtClean="0"/>
              <a:t>18-11-2019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41CCA-B8ED-4C6F-9CEC-C122DFD73796}" type="datetime1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30E322-C28B-4880-8CAD-9CDA6B7F3B3D}" type="datetime1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548C8E3-A7BA-4500-A66B-62414C71F4A1}" type="datetime1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7B73-1EEB-4696-B476-701A6CBD0826}" type="datetime1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betterlifeindex.org/responses/#NLD+CHN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R_gnk8sVr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pkRvc-sOK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60000" y="360000"/>
            <a:ext cx="45000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De Nieuwe Economie</a:t>
            </a:r>
            <a:endParaRPr lang="nl-NL" sz="40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r>
              <a:rPr lang="nl-NL" sz="28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Les 2 19-11-2019</a:t>
            </a:r>
          </a:p>
        </p:txBody>
      </p:sp>
      <p:pic>
        <p:nvPicPr>
          <p:cNvPr id="10244" name="Picture 4" descr="https://i.ytimg.com/vi/WaIzJKmQB-c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17"/>
          <a:stretch>
            <a:fillRect/>
          </a:stretch>
        </p:blipFill>
        <p:spPr bwMode="auto">
          <a:xfrm>
            <a:off x="2807296" y="836712"/>
            <a:ext cx="6336704" cy="3845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 txBox="1">
            <a:spLocks/>
          </p:cNvSpPr>
          <p:nvPr/>
        </p:nvSpPr>
        <p:spPr>
          <a:xfrm>
            <a:off x="323528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600" b="1" dirty="0"/>
              <a:t>Circulaire Economie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339752"/>
            <a:ext cx="4536504" cy="418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75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Hoe meet je het succes van een land?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360830" y="1907704"/>
            <a:ext cx="76243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latin typeface="Corbel" panose="020B0503020204020204" pitchFamily="34" charset="0"/>
              </a:rPr>
              <a:t>“NOT EVERYTHING THAT CAN BE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COUNTED</a:t>
            </a:r>
            <a:r>
              <a:rPr lang="nl-NL" sz="3200" b="1" dirty="0">
                <a:latin typeface="Corbel" panose="020B0503020204020204" pitchFamily="34" charset="0"/>
              </a:rPr>
              <a:t> COUNTS, AND NOT EVERYTHING THAT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COUNTS</a:t>
            </a:r>
            <a:r>
              <a:rPr lang="nl-NL" sz="3200" b="1" dirty="0">
                <a:latin typeface="Corbel" panose="020B0503020204020204" pitchFamily="34" charset="0"/>
              </a:rPr>
              <a:t> CAN BE COUNTED”</a:t>
            </a:r>
          </a:p>
          <a:p>
            <a:endParaRPr lang="nl-NL" sz="3600" b="1" dirty="0">
              <a:latin typeface="Corbel" panose="020B0503020204020204" pitchFamily="34" charset="0"/>
            </a:endParaRPr>
          </a:p>
          <a:p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776267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2" r="25458"/>
          <a:stretch/>
        </p:blipFill>
        <p:spPr>
          <a:xfrm>
            <a:off x="4404995" y="1907704"/>
            <a:ext cx="4320480" cy="4445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360830" y="1907704"/>
            <a:ext cx="762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944216"/>
          </a:xfrm>
        </p:spPr>
        <p:txBody>
          <a:bodyPr anchor="t">
            <a:normAutofit/>
          </a:bodyPr>
          <a:lstStyle/>
          <a:p>
            <a:pPr algn="l"/>
            <a:r>
              <a:rPr lang="nl-NL" sz="3600" b="1" dirty="0"/>
              <a:t>Hoe meet je welvaart van een land?</a:t>
            </a:r>
            <a:br>
              <a:rPr lang="nl-NL" sz="3600" b="1" dirty="0"/>
            </a:br>
            <a:br>
              <a:rPr lang="nl-NL" sz="3600" b="1" dirty="0"/>
            </a:br>
            <a:r>
              <a:rPr lang="nl-NL" sz="3600" dirty="0"/>
              <a:t>Bruto National Product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65960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Hoe meet je welvaart van een land?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360830" y="1907704"/>
            <a:ext cx="762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4" r="5141"/>
          <a:stretch/>
        </p:blipFill>
        <p:spPr>
          <a:xfrm>
            <a:off x="2267744" y="3735577"/>
            <a:ext cx="4125144" cy="2558231"/>
          </a:xfrm>
          <a:prstGeom prst="rect">
            <a:avLst/>
          </a:prstGeom>
        </p:spPr>
      </p:pic>
      <p:pic>
        <p:nvPicPr>
          <p:cNvPr id="1026" name="Picture 2" descr="http://plzcdn.com/resize/500-500/upload/0530e22dea41e24a039563139cdc215eZnYuanB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92" y="1865484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738" y="1949924"/>
            <a:ext cx="2426208" cy="181965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888" y="4020272"/>
            <a:ext cx="2651787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9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3"/>
            <a:ext cx="8229600" cy="1789331"/>
          </a:xfrm>
        </p:spPr>
        <p:txBody>
          <a:bodyPr anchor="t">
            <a:normAutofit/>
          </a:bodyPr>
          <a:lstStyle/>
          <a:p>
            <a:pPr algn="l"/>
            <a:r>
              <a:rPr lang="nl-NL" sz="3600" b="1" dirty="0"/>
              <a:t>Hoe meet je welvaart van een land?</a:t>
            </a:r>
            <a:br>
              <a:rPr lang="nl-NL" sz="3600" b="1" dirty="0"/>
            </a:br>
            <a:br>
              <a:rPr lang="nl-NL" sz="3600" b="1" dirty="0"/>
            </a:br>
            <a:r>
              <a:rPr lang="nl-NL" sz="3600" dirty="0"/>
              <a:t>In de Nieuwe Economie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772816"/>
            <a:ext cx="2448272" cy="4896544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522004" y="399025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Wat vinden jullie belangrijk?</a:t>
            </a:r>
          </a:p>
        </p:txBody>
      </p:sp>
    </p:spTree>
    <p:extLst>
      <p:ext uri="{BB962C8B-B14F-4D97-AF65-F5344CB8AC3E}">
        <p14:creationId xmlns:p14="http://schemas.microsoft.com/office/powerpoint/2010/main" val="51633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3"/>
            <a:ext cx="8229600" cy="1789331"/>
          </a:xfrm>
        </p:spPr>
        <p:txBody>
          <a:bodyPr anchor="t">
            <a:normAutofit/>
          </a:bodyPr>
          <a:lstStyle/>
          <a:p>
            <a:pPr algn="l"/>
            <a:r>
              <a:rPr lang="nl-NL" sz="3600" b="1" dirty="0"/>
              <a:t>Hoe meet je welvaart van een land?</a:t>
            </a:r>
            <a:br>
              <a:rPr lang="nl-NL" sz="3600" b="1" dirty="0"/>
            </a:br>
            <a:br>
              <a:rPr lang="nl-NL" sz="3600" b="1" dirty="0"/>
            </a:br>
            <a:r>
              <a:rPr lang="nl-NL" sz="3600" dirty="0"/>
              <a:t>In de Nieuwe Economie NL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439" y="2554034"/>
            <a:ext cx="4516404" cy="3244058"/>
          </a:xfrm>
          <a:prstGeom prst="rect">
            <a:avLst/>
          </a:prstGeom>
        </p:spPr>
      </p:pic>
      <p:pic>
        <p:nvPicPr>
          <p:cNvPr id="2" name="Afbeelding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7090" y="1556792"/>
            <a:ext cx="2856002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87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792088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NL" dirty="0"/>
              <a:t>Leerdoelen/opdracht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sz="3600" dirty="0"/>
            </a:br>
            <a:br>
              <a:rPr lang="nl-NL" dirty="0"/>
            </a:b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403648" y="1988840"/>
            <a:ext cx="7581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/>
              <a:t>Leerdoelen deze 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Je kunt benoemen wat de Samenleving 3.0 inhoudt.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Kan je het verschil benoemen tussen de oude en de nieuwe economie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Ken je het verschil tussen lineaire- en circulaire economie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Weet je hoe in de nieuwe economie welvaart wordt gemeten.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b="1" i="1" dirty="0"/>
              <a:t>Opdracht/huiswerk: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Lees Hoofdstuk 0, 1 &amp; 2 in Zakendoen in de Nieuwe Economie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6495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216000"/>
            <a:ext cx="6645424" cy="648072"/>
          </a:xfrm>
        </p:spPr>
        <p:txBody>
          <a:bodyPr>
            <a:normAutofit/>
          </a:bodyPr>
          <a:lstStyle/>
          <a:p>
            <a:pPr algn="l"/>
            <a:r>
              <a:rPr lang="nl-NL" sz="3200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05452" y="1628800"/>
            <a:ext cx="7361804" cy="43806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nl-NL" dirty="0"/>
              <a:t>Terugblik les 1</a:t>
            </a:r>
          </a:p>
          <a:p>
            <a:pPr>
              <a:buFont typeface="Wingdings" pitchFamily="2" charset="2"/>
              <a:buChar char="§"/>
            </a:pPr>
            <a:endParaRPr lang="nl-NL" dirty="0"/>
          </a:p>
          <a:p>
            <a:pPr>
              <a:buFont typeface="Wingdings" pitchFamily="2" charset="2"/>
              <a:buChar char="§"/>
            </a:pPr>
            <a:endParaRPr lang="nl-NL" dirty="0"/>
          </a:p>
          <a:p>
            <a:pPr>
              <a:buFont typeface="Wingdings" pitchFamily="2" charset="2"/>
              <a:buChar char="§"/>
            </a:pPr>
            <a:r>
              <a:rPr lang="nl-NL" dirty="0"/>
              <a:t>Lineaire economie</a:t>
            </a:r>
          </a:p>
          <a:p>
            <a:pPr>
              <a:buFont typeface="Wingdings" pitchFamily="2" charset="2"/>
              <a:buChar char="§"/>
            </a:pPr>
            <a:r>
              <a:rPr lang="nl-NL" dirty="0"/>
              <a:t>Circulaire economie</a:t>
            </a:r>
          </a:p>
          <a:p>
            <a:pPr>
              <a:buFont typeface="Wingdings" pitchFamily="2" charset="2"/>
              <a:buChar char="§"/>
            </a:pPr>
            <a:endParaRPr lang="nl-NL" dirty="0"/>
          </a:p>
          <a:p>
            <a:pPr>
              <a:buFont typeface="Wingdings" pitchFamily="2" charset="2"/>
              <a:buChar char="§"/>
            </a:pPr>
            <a:r>
              <a:rPr lang="nl-NL" dirty="0"/>
              <a:t>Leesopdracht</a:t>
            </a:r>
            <a:endParaRPr lang="nl-NL" i="1" dirty="0"/>
          </a:p>
        </p:txBody>
      </p:sp>
      <p:pic>
        <p:nvPicPr>
          <p:cNvPr id="9218" name="Picture 2" descr="http://www.zakendoennextgen.nl/images/over.png"/>
          <p:cNvPicPr>
            <a:picLocks noChangeAspect="1" noChangeArrowheads="1"/>
          </p:cNvPicPr>
          <p:nvPr/>
        </p:nvPicPr>
        <p:blipFill>
          <a:blip r:embed="rId3" cstate="print"/>
          <a:srcRect l="40809"/>
          <a:stretch>
            <a:fillRect/>
          </a:stretch>
        </p:blipFill>
        <p:spPr bwMode="auto">
          <a:xfrm>
            <a:off x="7524328" y="188640"/>
            <a:ext cx="1375608" cy="1340768"/>
          </a:xfrm>
          <a:prstGeom prst="rect">
            <a:avLst/>
          </a:prstGeom>
          <a:noFill/>
        </p:spPr>
      </p:pic>
      <p:pic>
        <p:nvPicPr>
          <p:cNvPr id="9220" name="Picture 4" descr="http://www.nfmd.nl/wp-content/uploads/2013/10/Terugbli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628800"/>
            <a:ext cx="893892" cy="504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413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9EE1120-50AE-4705-98D2-A9C4F4D1F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907704"/>
            <a:ext cx="6635080" cy="4218459"/>
          </a:xfrm>
        </p:spPr>
        <p:txBody>
          <a:bodyPr/>
          <a:lstStyle/>
          <a:p>
            <a:r>
              <a:rPr lang="nl-NL" dirty="0"/>
              <a:t>Wat is het verschil tussen de oude en de nieuwe economie?</a:t>
            </a:r>
          </a:p>
          <a:p>
            <a:r>
              <a:rPr lang="nl-NL" dirty="0"/>
              <a:t>Wat betekent deeleconomie?</a:t>
            </a:r>
          </a:p>
          <a:p>
            <a:r>
              <a:rPr lang="nl-NL" dirty="0"/>
              <a:t>Wat betekent ecologische waarde?</a:t>
            </a:r>
          </a:p>
          <a:p>
            <a:r>
              <a:rPr lang="nl-NL" dirty="0"/>
              <a:t>Wat betekent sociale waarde?</a:t>
            </a:r>
          </a:p>
          <a:p>
            <a:r>
              <a:rPr lang="nl-NL" dirty="0"/>
              <a:t>Wat betekent financiële waarde?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125775E-AE43-46A6-AC72-A78EF944B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week </a:t>
            </a:r>
          </a:p>
        </p:txBody>
      </p:sp>
    </p:spTree>
    <p:extLst>
      <p:ext uri="{BB962C8B-B14F-4D97-AF65-F5344CB8AC3E}">
        <p14:creationId xmlns:p14="http://schemas.microsoft.com/office/powerpoint/2010/main" val="375355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Man vs. Earth</a:t>
            </a:r>
          </a:p>
        </p:txBody>
      </p:sp>
      <p:pic>
        <p:nvPicPr>
          <p:cNvPr id="4" name="FR_gnk8sVr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11568" y="1772816"/>
            <a:ext cx="729681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1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645424" cy="648072"/>
          </a:xfrm>
        </p:spPr>
        <p:txBody>
          <a:bodyPr/>
          <a:lstStyle/>
          <a:p>
            <a:r>
              <a:rPr lang="nl-NL" sz="3200" b="1" dirty="0"/>
              <a:t>Nederland Kantelt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96126" y="1772235"/>
            <a:ext cx="7956448" cy="4524627"/>
          </a:xfrm>
        </p:spPr>
        <p:txBody>
          <a:bodyPr/>
          <a:lstStyle/>
          <a:p>
            <a:pPr>
              <a:buNone/>
            </a:pPr>
            <a:endParaRPr lang="nl-NL" dirty="0">
              <a:latin typeface="+mj-lt"/>
            </a:endParaRPr>
          </a:p>
          <a:p>
            <a:endParaRPr lang="nl-NL" dirty="0">
              <a:latin typeface="+mj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362177" y="1556792"/>
            <a:ext cx="76243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latin typeface="Corbel" panose="020B0503020204020204" pitchFamily="34" charset="0"/>
              </a:rPr>
              <a:t>“WE LEVEN NIET IN EEN TIJDPERK VAN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VERANDERING</a:t>
            </a:r>
            <a:r>
              <a:rPr lang="nl-NL" sz="3200" b="1" dirty="0">
                <a:latin typeface="Corbel" panose="020B0503020204020204" pitchFamily="34" charset="0"/>
              </a:rPr>
              <a:t>, </a:t>
            </a:r>
          </a:p>
          <a:p>
            <a:r>
              <a:rPr lang="nl-NL" sz="3200" b="1" dirty="0">
                <a:latin typeface="Corbel" panose="020B0503020204020204" pitchFamily="34" charset="0"/>
              </a:rPr>
              <a:t>MAAR IN EEN VERANDERING VAN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TIJDPERK</a:t>
            </a:r>
            <a:r>
              <a:rPr lang="nl-NL" sz="3200" b="1" dirty="0">
                <a:latin typeface="Corbel" panose="020B0503020204020204" pitchFamily="34" charset="0"/>
              </a:rPr>
              <a:t>”</a:t>
            </a:r>
          </a:p>
          <a:p>
            <a:endParaRPr lang="nl-NL" sz="3600" b="1" dirty="0">
              <a:latin typeface="Corbel" panose="020B0503020204020204" pitchFamily="34" charset="0"/>
            </a:endParaRPr>
          </a:p>
          <a:p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Jan Rotmans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23" b="20448"/>
          <a:stretch/>
        </p:blipFill>
        <p:spPr>
          <a:xfrm>
            <a:off x="2291334" y="5072725"/>
            <a:ext cx="6667500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3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133157"/>
              </p:ext>
            </p:extLst>
          </p:nvPr>
        </p:nvGraphicFramePr>
        <p:xfrm>
          <a:off x="1835696" y="1916832"/>
          <a:ext cx="7149480" cy="388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915">
                <a:tc>
                  <a:txBody>
                    <a:bodyPr/>
                    <a:lstStyle/>
                    <a:p>
                      <a:r>
                        <a:rPr lang="nl-NL" sz="2400" dirty="0"/>
                        <a:t>Oude samenleving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Nieuwe samenleving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Centraal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Decentraal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Top-Down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Bottom-Up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Grote organisaties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Kleine netwerken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Systemen en structuren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Mensen</a:t>
                      </a:r>
                      <a:r>
                        <a:rPr lang="nl-NL" sz="2400" baseline="0" dirty="0"/>
                        <a:t> en initiatieven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Vast en 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Vloeibaar en flexibel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Overheid</a:t>
                      </a:r>
                      <a:r>
                        <a:rPr lang="nl-NL" sz="2400" baseline="0" dirty="0"/>
                        <a:t> regisseert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Overheid faciliteert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/>
              <a:t>Samenleving 3.0</a:t>
            </a:r>
          </a:p>
        </p:txBody>
      </p:sp>
    </p:spTree>
    <p:extLst>
      <p:ext uri="{BB962C8B-B14F-4D97-AF65-F5344CB8AC3E}">
        <p14:creationId xmlns:p14="http://schemas.microsoft.com/office/powerpoint/2010/main" val="428190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8" t="11136" r="2662" b="12687"/>
          <a:stretch/>
        </p:blipFill>
        <p:spPr>
          <a:xfrm>
            <a:off x="2095004" y="1772816"/>
            <a:ext cx="7048996" cy="438421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/>
              <a:t>Transitie naar Samenleving 3.0</a:t>
            </a:r>
          </a:p>
        </p:txBody>
      </p:sp>
    </p:spTree>
    <p:extLst>
      <p:ext uri="{BB962C8B-B14F-4D97-AF65-F5344CB8AC3E}">
        <p14:creationId xmlns:p14="http://schemas.microsoft.com/office/powerpoint/2010/main" val="405601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Lineaire Economie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041" y="2204864"/>
            <a:ext cx="778095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9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/>
              <a:t>Transitie naar Samenleving 3.0</a:t>
            </a:r>
          </a:p>
        </p:txBody>
      </p:sp>
      <p:pic>
        <p:nvPicPr>
          <p:cNvPr id="4" name="cpkRvc-sOK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1188" y="1700808"/>
            <a:ext cx="7312812" cy="411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5345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A63DC5-A33A-4DAF-BA3D-B04510F022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CB661B-E5D4-444F-BBE9-888DB62715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4F151B-C9C8-4FA7-BA1C-858251D47C9C}"/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274</Words>
  <Application>Microsoft Office PowerPoint</Application>
  <PresentationFormat>Diavoorstelling (4:3)</PresentationFormat>
  <Paragraphs>60</Paragraphs>
  <Slides>16</Slides>
  <Notes>1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Kantoorthema</vt:lpstr>
      <vt:lpstr>PowerPoint-presentatie</vt:lpstr>
      <vt:lpstr>Programma</vt:lpstr>
      <vt:lpstr>Vorige week </vt:lpstr>
      <vt:lpstr>Man vs. Earth</vt:lpstr>
      <vt:lpstr>Nederland Kantelt</vt:lpstr>
      <vt:lpstr>Samenleving 3.0</vt:lpstr>
      <vt:lpstr>Transitie naar Samenleving 3.0</vt:lpstr>
      <vt:lpstr>Lineaire Economie</vt:lpstr>
      <vt:lpstr>Transitie naar Samenleving 3.0</vt:lpstr>
      <vt:lpstr>PowerPoint-presentatie</vt:lpstr>
      <vt:lpstr>Hoe meet je het succes van een land?</vt:lpstr>
      <vt:lpstr>Hoe meet je welvaart van een land?  Bruto National Product</vt:lpstr>
      <vt:lpstr>Hoe meet je welvaart van een land?</vt:lpstr>
      <vt:lpstr>Hoe meet je welvaart van een land?  In de Nieuwe Economie</vt:lpstr>
      <vt:lpstr>Hoe meet je welvaart van een land?  In de Nieuwe Economie NL</vt:lpstr>
      <vt:lpstr>Leerdoelen/opdracht       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Stijn Weijermars</cp:lastModifiedBy>
  <cp:revision>86</cp:revision>
  <dcterms:created xsi:type="dcterms:W3CDTF">2013-11-15T15:05:42Z</dcterms:created>
  <dcterms:modified xsi:type="dcterms:W3CDTF">2019-11-18T15:09:36Z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